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324" r:id="rId3"/>
    <p:sldId id="503" r:id="rId4"/>
    <p:sldId id="509" r:id="rId5"/>
    <p:sldId id="525" r:id="rId6"/>
    <p:sldId id="526" r:id="rId7"/>
    <p:sldId id="527" r:id="rId8"/>
    <p:sldId id="528" r:id="rId9"/>
    <p:sldId id="533" r:id="rId10"/>
    <p:sldId id="531" r:id="rId11"/>
    <p:sldId id="532" r:id="rId12"/>
    <p:sldId id="529" r:id="rId13"/>
    <p:sldId id="534" r:id="rId14"/>
    <p:sldId id="49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 Torres Cardenas" initials="JTC" lastIdx="7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9609"/>
    <a:srgbClr val="59C007"/>
    <a:srgbClr val="339933"/>
    <a:srgbClr val="00ABA9"/>
    <a:srgbClr val="6E4005"/>
    <a:srgbClr val="008582"/>
    <a:srgbClr val="971435"/>
    <a:srgbClr val="0475B6"/>
    <a:srgbClr val="0086FF"/>
    <a:srgbClr val="A2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89" autoAdjust="0"/>
    <p:restoredTop sz="87668" autoAdjust="0"/>
  </p:normalViewPr>
  <p:slideViewPr>
    <p:cSldViewPr snapToGrid="0">
      <p:cViewPr>
        <p:scale>
          <a:sx n="75" d="100"/>
          <a:sy n="75" d="100"/>
        </p:scale>
        <p:origin x="-1032" y="-4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8B5B1-E085-43CD-9375-8046B88E8F66}" type="datetimeFigureOut">
              <a:rPr lang="en-US" smtClean="0"/>
              <a:t>10/16/2014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13810-103E-4B0C-A2DC-8F1086A27A8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63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13810-103E-4B0C-A2DC-8F1086A27A8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48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13810-103E-4B0C-A2DC-8F1086A27A8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546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13810-103E-4B0C-A2DC-8F1086A27A8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54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13810-103E-4B0C-A2DC-8F1086A27A8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546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13810-103E-4B0C-A2DC-8F1086A27A8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747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13810-103E-4B0C-A2DC-8F1086A27A8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42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13810-103E-4B0C-A2DC-8F1086A27A8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546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13810-103E-4B0C-A2DC-8F1086A27A8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546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13810-103E-4B0C-A2DC-8F1086A27A8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546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13810-103E-4B0C-A2DC-8F1086A27A8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546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13810-103E-4B0C-A2DC-8F1086A27A8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546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13810-103E-4B0C-A2DC-8F1086A27A8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546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13810-103E-4B0C-A2DC-8F1086A27A8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546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6A32-E21A-4F77-8AA5-1B058C7858A8}" type="datetimeFigureOut">
              <a:rPr lang="en-US" smtClean="0"/>
              <a:t>10/16/2014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7EF9-79E5-4ABB-837D-BC2888471F3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4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6A32-E21A-4F77-8AA5-1B058C7858A8}" type="datetimeFigureOut">
              <a:rPr lang="en-US" smtClean="0"/>
              <a:t>10/16/2014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7EF9-79E5-4ABB-837D-BC2888471F3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457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6A32-E21A-4F77-8AA5-1B058C7858A8}" type="datetimeFigureOut">
              <a:rPr lang="en-US" smtClean="0"/>
              <a:t>10/16/2014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7EF9-79E5-4ABB-837D-BC2888471F3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02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6A32-E21A-4F77-8AA5-1B058C7858A8}" type="datetimeFigureOut">
              <a:rPr lang="en-US" smtClean="0"/>
              <a:t>10/16/2014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7EF9-79E5-4ABB-837D-BC2888471F3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805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6A32-E21A-4F77-8AA5-1B058C7858A8}" type="datetimeFigureOut">
              <a:rPr lang="en-US" smtClean="0"/>
              <a:t>10/16/2014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7EF9-79E5-4ABB-837D-BC2888471F3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5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6A32-E21A-4F77-8AA5-1B058C7858A8}" type="datetimeFigureOut">
              <a:rPr lang="en-US" smtClean="0"/>
              <a:t>10/16/2014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7EF9-79E5-4ABB-837D-BC2888471F3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239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6A32-E21A-4F77-8AA5-1B058C7858A8}" type="datetimeFigureOut">
              <a:rPr lang="en-US" smtClean="0"/>
              <a:t>10/16/2014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7EF9-79E5-4ABB-837D-BC2888471F3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4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6A32-E21A-4F77-8AA5-1B058C7858A8}" type="datetimeFigureOut">
              <a:rPr lang="en-US" smtClean="0"/>
              <a:t>10/16/2014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7EF9-79E5-4ABB-837D-BC2888471F3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20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6A32-E21A-4F77-8AA5-1B058C7858A8}" type="datetimeFigureOut">
              <a:rPr lang="en-US" smtClean="0"/>
              <a:t>10/16/2014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7EF9-79E5-4ABB-837D-BC2888471F3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231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6A32-E21A-4F77-8AA5-1B058C7858A8}" type="datetimeFigureOut">
              <a:rPr lang="en-US" smtClean="0"/>
              <a:t>10/16/2014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7EF9-79E5-4ABB-837D-BC2888471F3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05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6A32-E21A-4F77-8AA5-1B058C7858A8}" type="datetimeFigureOut">
              <a:rPr lang="en-US" smtClean="0"/>
              <a:t>10/16/2014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47EF9-79E5-4ABB-837D-BC2888471F3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363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56A32-E21A-4F77-8AA5-1B058C7858A8}" type="datetimeFigureOut">
              <a:rPr lang="en-US" smtClean="0"/>
              <a:t>10/16/2014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47EF9-79E5-4ABB-837D-BC2888471F3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44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ulavirtual.upc.edu.pe/webapps/portal/frameset.jsp?tab_tab_group_id=_2_1&amp;url=/webapps/blackboard/execute/launcher?type%3DCourse%26id%3D_41071_1%26url%3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jpe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s://www.fluidui.com/editor/live/preview/p_e430CVkyHfP4WHd92cHhW8qKsT4tXvkp.1411060788118" TargetMode="External"/><Relationship Id="rId4" Type="http://schemas.openxmlformats.org/officeDocument/2006/relationships/hyperlink" Target="https://www.fluidui.com/editor/live/preview/p_r4hSuP05kahRKW5LZL2cTCXcReaHsah1.141106974654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2203621" y="4684542"/>
            <a:ext cx="446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SOCIAL MEDIA </a:t>
            </a:r>
          </a:p>
          <a:p>
            <a:r>
              <a:rPr lang="es-PE" sz="3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MARKETING PLAN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24482" y="4392154"/>
            <a:ext cx="2438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TIDA 2013-0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77221" y="3493213"/>
            <a:ext cx="2635495" cy="2659501"/>
          </a:xfrm>
          <a:prstGeom prst="rect">
            <a:avLst/>
          </a:prstGeom>
          <a:solidFill>
            <a:srgbClr val="0086FF"/>
          </a:solidFill>
          <a:ln>
            <a:solidFill>
              <a:srgbClr val="008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577221" y="705905"/>
            <a:ext cx="2635495" cy="2632826"/>
          </a:xfrm>
          <a:prstGeom prst="rect">
            <a:avLst/>
          </a:prstGeom>
          <a:solidFill>
            <a:srgbClr val="97143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577221" y="3524532"/>
            <a:ext cx="25909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b="1" u="sng" dirty="0" smtClean="0">
                <a:solidFill>
                  <a:schemeClr val="accent2"/>
                </a:solidFill>
                <a:hlinkClick r:id="rId3"/>
              </a:rPr>
              <a:t>Soluciones </a:t>
            </a:r>
            <a:r>
              <a:rPr lang="es-PE" sz="2800" b="1" u="sng" dirty="0">
                <a:solidFill>
                  <a:schemeClr val="accent2"/>
                </a:solidFill>
                <a:hlinkClick r:id="rId3"/>
              </a:rPr>
              <a:t>Móviles y Cloud</a:t>
            </a:r>
            <a:endParaRPr lang="es-PE" sz="2800" b="1" u="sng" dirty="0">
              <a:solidFill>
                <a:schemeClr val="accent2"/>
              </a:solidFill>
            </a:endParaRPr>
          </a:p>
          <a:p>
            <a:r>
              <a:rPr lang="es-PE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Autores:</a:t>
            </a:r>
          </a:p>
          <a:p>
            <a:pPr marL="285750" indent="-285750">
              <a:buFontTx/>
              <a:buChar char="-"/>
            </a:pPr>
            <a:r>
              <a:rPr lang="es-PE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Huerta Alan</a:t>
            </a:r>
          </a:p>
          <a:p>
            <a:pPr marL="285750" indent="-285750">
              <a:buFontTx/>
              <a:buChar char="-"/>
            </a:pPr>
            <a:r>
              <a:rPr lang="es-PE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Ortiz Walter</a:t>
            </a:r>
          </a:p>
          <a:p>
            <a:pPr marL="285750" indent="-285750">
              <a:buFontTx/>
              <a:buChar char="-"/>
            </a:pPr>
            <a:r>
              <a:rPr lang="es-PE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Salazar Álvaro</a:t>
            </a:r>
          </a:p>
          <a:p>
            <a:pPr marL="285750" indent="-285750">
              <a:buFontTx/>
              <a:buChar char="-"/>
            </a:pPr>
            <a:r>
              <a:rPr lang="es-PE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Quispe </a:t>
            </a:r>
            <a:r>
              <a:rPr lang="es-PE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Antonella</a:t>
            </a:r>
            <a:endParaRPr lang="es-PE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s-PE" sz="1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Yovera</a:t>
            </a:r>
            <a:r>
              <a:rPr lang="es-PE" sz="1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Luis</a:t>
            </a:r>
            <a:endParaRPr lang="es-PE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sz="1600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998" y="1404232"/>
            <a:ext cx="1254867" cy="12361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93453" y="4824023"/>
            <a:ext cx="5175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Hacer Publicidad Online: ¿Por qué invertir en medios digitales?</a:t>
            </a: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53" name="Picture 5" descr="C:\Users\alumnos\Desktop\1482348_10202889157012349_17993797_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36" y="656931"/>
            <a:ext cx="6923689" cy="549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2"/>
          <p:cNvSpPr/>
          <p:nvPr/>
        </p:nvSpPr>
        <p:spPr>
          <a:xfrm>
            <a:off x="1506336" y="4155749"/>
            <a:ext cx="5418110" cy="1642359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HIIT</a:t>
            </a:r>
            <a:endParaRPr lang="en-US" sz="9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8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835" y="480709"/>
            <a:ext cx="6428363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Aplicación</a:t>
            </a:r>
            <a:r>
              <a:rPr lang="en-US" altLang="zh-CN" sz="37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 Demo – </a:t>
            </a:r>
            <a:r>
              <a:rPr lang="en-US" altLang="zh-CN" sz="3733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Flujo</a:t>
            </a:r>
            <a:r>
              <a:rPr lang="en-US" altLang="zh-CN" sz="37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 </a:t>
            </a:r>
            <a:r>
              <a:rPr lang="en-US" altLang="zh-CN" sz="3733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Rutina</a:t>
            </a:r>
            <a:endParaRPr lang="zh-CN" altLang="en-US" sz="3733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Microsoft JhengHei" pitchFamily="34" charset="-120"/>
              <a:cs typeface="Segoe UI Light" panose="020B0502040204020203" pitchFamily="34" charset="0"/>
            </a:endParaRPr>
          </a:p>
        </p:txBody>
      </p:sp>
      <p:sp>
        <p:nvSpPr>
          <p:cNvPr id="10" name="Rectangle 15"/>
          <p:cNvSpPr/>
          <p:nvPr/>
        </p:nvSpPr>
        <p:spPr>
          <a:xfrm>
            <a:off x="-1904" y="3834889"/>
            <a:ext cx="152425" cy="1884438"/>
          </a:xfrm>
          <a:prstGeom prst="rect">
            <a:avLst/>
          </a:prstGeom>
          <a:solidFill>
            <a:srgbClr val="59C00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6"/>
          <p:cNvSpPr/>
          <p:nvPr/>
        </p:nvSpPr>
        <p:spPr>
          <a:xfrm>
            <a:off x="0" y="1845549"/>
            <a:ext cx="154745" cy="1897599"/>
          </a:xfrm>
          <a:prstGeom prst="rect">
            <a:avLst/>
          </a:prstGeom>
          <a:solidFill>
            <a:srgbClr val="59C00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11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78" y="1147495"/>
            <a:ext cx="3173185" cy="5487620"/>
          </a:xfrm>
          <a:prstGeom prst="rect">
            <a:avLst/>
          </a:prstGeom>
        </p:spPr>
      </p:pic>
      <p:pic>
        <p:nvPicPr>
          <p:cNvPr id="13" name="Picture 2" descr="G:\App Flujo Real\Rutina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778" y="1148309"/>
            <a:ext cx="3173185" cy="548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:\App Flujo Real\rutina 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777" y="1148309"/>
            <a:ext cx="3173185" cy="548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:\App Flujo Real\Iniciar Rutin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777" y="1161372"/>
            <a:ext cx="3160122" cy="548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26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835" y="480709"/>
            <a:ext cx="6976653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Aplicación</a:t>
            </a:r>
            <a:r>
              <a:rPr lang="en-US" altLang="zh-CN" sz="3733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 Demo – </a:t>
            </a:r>
            <a:r>
              <a:rPr lang="en-US" altLang="zh-CN" sz="3733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Flujo</a:t>
            </a:r>
            <a:r>
              <a:rPr lang="en-US" altLang="zh-CN" sz="37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 </a:t>
            </a:r>
            <a:r>
              <a:rPr lang="en-US" altLang="zh-CN" sz="3733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Ejercicio</a:t>
            </a:r>
            <a:endParaRPr lang="en-US" altLang="zh-CN" sz="3733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Microsoft JhengHei" pitchFamily="34" charset="-120"/>
              <a:cs typeface="Segoe UI Light" panose="020B0502040204020203" pitchFamily="34" charset="0"/>
            </a:endParaRPr>
          </a:p>
        </p:txBody>
      </p:sp>
      <p:sp>
        <p:nvSpPr>
          <p:cNvPr id="10" name="Rectangle 15"/>
          <p:cNvSpPr/>
          <p:nvPr/>
        </p:nvSpPr>
        <p:spPr>
          <a:xfrm>
            <a:off x="-1904" y="3834889"/>
            <a:ext cx="152425" cy="1884438"/>
          </a:xfrm>
          <a:prstGeom prst="rect">
            <a:avLst/>
          </a:prstGeom>
          <a:solidFill>
            <a:srgbClr val="59C00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6"/>
          <p:cNvSpPr/>
          <p:nvPr/>
        </p:nvSpPr>
        <p:spPr>
          <a:xfrm>
            <a:off x="0" y="1845549"/>
            <a:ext cx="154745" cy="1897599"/>
          </a:xfrm>
          <a:prstGeom prst="rect">
            <a:avLst/>
          </a:prstGeom>
          <a:solidFill>
            <a:srgbClr val="59C00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5" name="Picture 3" descr="G:\App Flujo Real\H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28" y="1182110"/>
            <a:ext cx="3067469" cy="545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:\App Flujo Real\Ejercicio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28" y="1182110"/>
            <a:ext cx="3067469" cy="545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G:\App Flujo Real\Detalles de Ejercicio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28" y="1182109"/>
            <a:ext cx="3067470" cy="545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:\App Flujo Real\Ejercicio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742" y="1191037"/>
            <a:ext cx="3052955" cy="542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G:\App Flujo Real\Screenshot_2014-10-16-17-12-4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741" y="1191037"/>
            <a:ext cx="3052955" cy="542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:\App Flujo Real\Screenshot_2014-10-16-17-12-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740" y="1183787"/>
            <a:ext cx="3052955" cy="542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G:\App Flujo Real\Screenshot_2014-10-16-17-12-5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741" y="1191036"/>
            <a:ext cx="3052953" cy="54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:\App Flujo Real\Screenshot_2014-10-16-17-12-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228" y="1182108"/>
            <a:ext cx="3067466" cy="545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G:\App Flujo Real\Screenshot_2014-10-16-17-13-2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866" y="1207919"/>
            <a:ext cx="3039381" cy="540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:\App Flujo Real\Screenshot_2014-10-16-17-13-4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041" y="1208564"/>
            <a:ext cx="3037505" cy="540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26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4835" y="480709"/>
            <a:ext cx="10286790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Aplicación</a:t>
            </a:r>
            <a:r>
              <a:rPr lang="en-US" altLang="zh-CN" sz="37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 Demo – </a:t>
            </a:r>
            <a:r>
              <a:rPr lang="en-US" altLang="zh-CN" sz="3733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Flujo</a:t>
            </a:r>
            <a:r>
              <a:rPr lang="en-US" altLang="zh-CN" sz="37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 </a:t>
            </a:r>
            <a:r>
              <a:rPr lang="en-US" altLang="zh-CN" sz="3733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Dietas</a:t>
            </a:r>
            <a:r>
              <a:rPr lang="en-US" altLang="zh-CN" sz="37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 y </a:t>
            </a:r>
            <a:r>
              <a:rPr lang="en-US" altLang="zh-CN" sz="3733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Consideraciones</a:t>
            </a:r>
            <a:r>
              <a:rPr lang="en-US" altLang="zh-CN" sz="37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 </a:t>
            </a:r>
            <a:endParaRPr lang="zh-CN" altLang="en-US" sz="3733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Microsoft JhengHei" pitchFamily="34" charset="-120"/>
              <a:cs typeface="Segoe UI Light" panose="020B0502040204020203" pitchFamily="34" charset="0"/>
            </a:endParaRPr>
          </a:p>
        </p:txBody>
      </p:sp>
      <p:pic>
        <p:nvPicPr>
          <p:cNvPr id="2051" name="Picture 3" descr="G:\App Flujo Real\Ho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92" y="1249093"/>
            <a:ext cx="2954984" cy="525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:\App Flujo Real\Screenshot_2014-10-16-16-29-3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92" y="1249094"/>
            <a:ext cx="2954984" cy="525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G:\App Flujo Real\Screenshot_2014-10-16-16-29-4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93" y="1249096"/>
            <a:ext cx="2954983" cy="525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:\App Flujo Real\Screenshot_2014-10-16-17-14-0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92" y="1257564"/>
            <a:ext cx="2954983" cy="525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G:\App Flujo Real\Screenshot_2014-10-16-17-13-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93" y="1257564"/>
            <a:ext cx="2954982" cy="525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:\App Flujo Real\Screenshot_2014-10-16-17-14-1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93" y="1257565"/>
            <a:ext cx="2954982" cy="525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G:\App Flujo Real\Screenshot_2014-10-16-17-13-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93" y="1257566"/>
            <a:ext cx="2954982" cy="525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:\App Flujo Real\Screenshot_2014-10-16-17-14-16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93" y="1257566"/>
            <a:ext cx="2954982" cy="525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G:\App Flujo Real\Screenshot_2014-10-16-17-13-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93" y="1257566"/>
            <a:ext cx="2950218" cy="524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:\App Flujo Real\Screenshot_2014-10-16-17-13-5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93" y="1257566"/>
            <a:ext cx="2950218" cy="524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G:\App Flujo Real\Screenshot_2014-10-16-17-14-2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58" y="1266036"/>
            <a:ext cx="2945454" cy="523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2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835" y="480709"/>
            <a:ext cx="4528869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Lecciones</a:t>
            </a:r>
            <a:r>
              <a:rPr lang="en-US" altLang="zh-CN" sz="37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 </a:t>
            </a:r>
            <a:r>
              <a:rPr lang="en-US" altLang="zh-CN" sz="3733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Aprendidas</a:t>
            </a:r>
            <a:endParaRPr lang="en-US" altLang="zh-CN" sz="3733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Microsoft JhengHei" pitchFamily="34" charset="-120"/>
              <a:cs typeface="Segoe UI Light" panose="020B0502040204020203" pitchFamily="34" charset="0"/>
            </a:endParaRPr>
          </a:p>
        </p:txBody>
      </p:sp>
      <p:sp>
        <p:nvSpPr>
          <p:cNvPr id="10" name="Rectangle 15"/>
          <p:cNvSpPr/>
          <p:nvPr/>
        </p:nvSpPr>
        <p:spPr>
          <a:xfrm>
            <a:off x="-1904" y="3834889"/>
            <a:ext cx="152425" cy="1884438"/>
          </a:xfrm>
          <a:prstGeom prst="rect">
            <a:avLst/>
          </a:prstGeom>
          <a:solidFill>
            <a:srgbClr val="59C00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6"/>
          <p:cNvSpPr/>
          <p:nvPr/>
        </p:nvSpPr>
        <p:spPr>
          <a:xfrm>
            <a:off x="0" y="1845549"/>
            <a:ext cx="154745" cy="1897599"/>
          </a:xfrm>
          <a:prstGeom prst="rect">
            <a:avLst/>
          </a:prstGeom>
          <a:solidFill>
            <a:srgbClr val="59C00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5"/>
          <p:cNvSpPr txBox="1"/>
          <p:nvPr/>
        </p:nvSpPr>
        <p:spPr>
          <a:xfrm>
            <a:off x="600890" y="1212034"/>
            <a:ext cx="727311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Mediante el desarrollo de este proyecto nos permitió tomar rol de analistas para poder identificar de una manera más clara y poder plasmar requerimientos funcionales de una manera adecuada</a:t>
            </a:r>
            <a:r>
              <a:rPr lang="es-ES" dirty="0" smtClean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PE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dirty="0"/>
              <a:t>La realización de prototipos de la futura interfaz nos aportó el poder tener una idea más clara del resultado final contrastando con los requerimientos identificados</a:t>
            </a:r>
            <a:r>
              <a:rPr lang="es-PE" dirty="0" smtClean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PE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dirty="0"/>
              <a:t>Durante la realización de las interfaces, se pudo notar cómo mejorar la navegabilidad entre las interfaces de esta y cómo hacerlo más amigable para el usuario</a:t>
            </a:r>
            <a:r>
              <a:rPr lang="es-PE" dirty="0" smtClean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PE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dirty="0"/>
              <a:t>Durante el desarrollo del proyecto, se aprendió cómo manejar versiones del archivo a través de un repositorio web, llamado </a:t>
            </a:r>
            <a:r>
              <a:rPr lang="es-PE" dirty="0" err="1" smtClean="0"/>
              <a:t>GitHub</a:t>
            </a:r>
            <a:r>
              <a:rPr lang="es-PE" dirty="0" smtClean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PE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dirty="0"/>
              <a:t>Durante el desarrollo del proyecto se pudo aprender como enlazar la aplicación con una base de datos relacional.</a:t>
            </a:r>
          </a:p>
          <a:p>
            <a:endParaRPr lang="es-PE" b="1" cap="small" dirty="0"/>
          </a:p>
        </p:txBody>
      </p:sp>
      <p:pic>
        <p:nvPicPr>
          <p:cNvPr id="6146" name="Picture 2" descr="C:\Users\Alan\Downloads\idea_bul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064" y="2794348"/>
            <a:ext cx="41402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10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835" y="480709"/>
            <a:ext cx="4552913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7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Fin de la Presentación</a:t>
            </a:r>
            <a:endParaRPr lang="zh-CN" altLang="en-US" sz="3733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Microsoft JhengHei" pitchFamily="34" charset="-120"/>
              <a:cs typeface="Segoe UI Light" panose="020B0502040204020203" pitchFamily="34" charset="0"/>
            </a:endParaRPr>
          </a:p>
        </p:txBody>
      </p:sp>
      <p:sp>
        <p:nvSpPr>
          <p:cNvPr id="8" name="Rectangle 36"/>
          <p:cNvSpPr/>
          <p:nvPr/>
        </p:nvSpPr>
        <p:spPr>
          <a:xfrm>
            <a:off x="2909660" y="3850498"/>
            <a:ext cx="1905000" cy="1845210"/>
          </a:xfrm>
          <a:prstGeom prst="rect">
            <a:avLst/>
          </a:prstGeom>
          <a:solidFill>
            <a:srgbClr val="00ABA9"/>
          </a:solidFill>
          <a:ln>
            <a:solidFill>
              <a:srgbClr val="00AB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36"/>
          <p:cNvSpPr/>
          <p:nvPr/>
        </p:nvSpPr>
        <p:spPr>
          <a:xfrm>
            <a:off x="4911795" y="4618022"/>
            <a:ext cx="4048125" cy="1077686"/>
          </a:xfrm>
          <a:prstGeom prst="rect">
            <a:avLst/>
          </a:prstGeom>
          <a:solidFill>
            <a:srgbClr val="F096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11794" y="4946583"/>
            <a:ext cx="404812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altLang="zh-CN" sz="2133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Gracias</a:t>
            </a:r>
            <a:endParaRPr lang="en-US" altLang="zh-CN" sz="2133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911795" y="1860653"/>
            <a:ext cx="4048125" cy="26798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9220" name="Picture 4" descr="http://wpuploads.appadvice.com/wp-content/uploads/2012/06/iFitnessLar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660" y="1860653"/>
            <a:ext cx="1877999" cy="187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7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7882" y="80681"/>
            <a:ext cx="3944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63505" y="4190478"/>
            <a:ext cx="1906985" cy="1897403"/>
          </a:xfrm>
          <a:prstGeom prst="rect">
            <a:avLst/>
          </a:prstGeom>
          <a:solidFill>
            <a:srgbClr val="0086FF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5705028" y="1469732"/>
            <a:ext cx="6144812" cy="4592650"/>
            <a:chOff x="5295128" y="1126832"/>
            <a:chExt cx="6144812" cy="4592650"/>
          </a:xfrm>
        </p:grpSpPr>
        <p:sp>
          <p:nvSpPr>
            <p:cNvPr id="7" name="TextBox 6"/>
            <p:cNvSpPr txBox="1"/>
            <p:nvPr/>
          </p:nvSpPr>
          <p:spPr>
            <a:xfrm>
              <a:off x="5295128" y="1126832"/>
              <a:ext cx="394447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3100" dirty="0" smtClean="0">
                  <a:solidFill>
                    <a:srgbClr val="59C007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Ares Development</a:t>
              </a:r>
              <a:endParaRPr lang="en-US" sz="3100" dirty="0">
                <a:solidFill>
                  <a:srgbClr val="59C007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5385300" y="1836437"/>
              <a:ext cx="1920231" cy="1906712"/>
              <a:chOff x="5385300" y="1836437"/>
              <a:chExt cx="1920231" cy="1906712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5385300" y="1858713"/>
                <a:ext cx="1920231" cy="1884436"/>
              </a:xfrm>
              <a:prstGeom prst="rect">
                <a:avLst/>
              </a:prstGeom>
              <a:solidFill>
                <a:srgbClr val="59C007"/>
              </a:solidFill>
              <a:ln>
                <a:solidFill>
                  <a:srgbClr val="59C0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472355" y="1836437"/>
                <a:ext cx="1595717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250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Objetivos</a:t>
                </a:r>
                <a:endParaRPr lang="en-US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472355" y="3329877"/>
                <a:ext cx="6572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200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1</a:t>
                </a:r>
                <a:endParaRPr lang="en-US" sz="2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7402785" y="1853535"/>
              <a:ext cx="1918495" cy="1889614"/>
              <a:chOff x="7402785" y="1853535"/>
              <a:chExt cx="1918495" cy="188961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7402785" y="1853535"/>
                <a:ext cx="1918495" cy="1889614"/>
              </a:xfrm>
              <a:prstGeom prst="rect">
                <a:avLst/>
              </a:prstGeom>
              <a:solidFill>
                <a:srgbClr val="59C007"/>
              </a:solidFill>
              <a:ln>
                <a:solidFill>
                  <a:srgbClr val="59C0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454535" y="1853545"/>
                <a:ext cx="179973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250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Detalles</a:t>
                </a:r>
                <a:endParaRPr lang="en-US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454535" y="3329877"/>
                <a:ext cx="6572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20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</a:t>
                </a:r>
                <a:endParaRPr lang="en-US" sz="2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5362902" y="3827602"/>
              <a:ext cx="1942629" cy="1891880"/>
              <a:chOff x="5362902" y="3827602"/>
              <a:chExt cx="1942629" cy="189188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5387083" y="3835045"/>
                <a:ext cx="1918448" cy="1884437"/>
              </a:xfrm>
              <a:prstGeom prst="rect">
                <a:avLst/>
              </a:prstGeom>
              <a:solidFill>
                <a:srgbClr val="59C007"/>
              </a:solidFill>
              <a:ln>
                <a:solidFill>
                  <a:srgbClr val="59C0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362902" y="3827602"/>
                <a:ext cx="1942629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250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Alcance</a:t>
                </a:r>
                <a:endParaRPr lang="en-US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2355" y="5319371"/>
                <a:ext cx="6572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200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4</a:t>
                </a:r>
                <a:endParaRPr lang="en-US" sz="2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9418533" y="1850269"/>
              <a:ext cx="1907803" cy="1888849"/>
              <a:chOff x="9418533" y="1850269"/>
              <a:chExt cx="1907803" cy="1888849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9418533" y="1854681"/>
                <a:ext cx="1907803" cy="1884437"/>
              </a:xfrm>
              <a:prstGeom prst="rect">
                <a:avLst/>
              </a:prstGeom>
              <a:solidFill>
                <a:srgbClr val="59C007"/>
              </a:solidFill>
              <a:ln>
                <a:solidFill>
                  <a:srgbClr val="59C0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9468927" y="1850269"/>
                <a:ext cx="1850821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250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Hitos</a:t>
                </a:r>
                <a:endParaRPr lang="en-US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9493175" y="3327479"/>
                <a:ext cx="6572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200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3</a:t>
                </a:r>
                <a:endParaRPr lang="en-US" sz="2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9411945" y="3834888"/>
              <a:ext cx="2027995" cy="1884437"/>
              <a:chOff x="9411945" y="3834888"/>
              <a:chExt cx="2027995" cy="1884437"/>
            </a:xfrm>
          </p:grpSpPr>
          <p:sp>
            <p:nvSpPr>
              <p:cNvPr id="37" name="Rectangle 15"/>
              <p:cNvSpPr/>
              <p:nvPr/>
            </p:nvSpPr>
            <p:spPr>
              <a:xfrm>
                <a:off x="9411945" y="3834888"/>
                <a:ext cx="1907803" cy="1884437"/>
              </a:xfrm>
              <a:prstGeom prst="rect">
                <a:avLst/>
              </a:prstGeom>
              <a:solidFill>
                <a:srgbClr val="59C007"/>
              </a:solidFill>
              <a:ln>
                <a:solidFill>
                  <a:srgbClr val="59C0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497311" y="3861024"/>
                <a:ext cx="1942629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2500" dirty="0" smtClean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Interfaces</a:t>
                </a:r>
                <a:endParaRPr lang="en-US" sz="25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493175" y="5313051"/>
                <a:ext cx="6572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20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6</a:t>
                </a:r>
                <a:endParaRPr lang="en-US" sz="2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7397486" y="3834888"/>
              <a:ext cx="3353231" cy="1884593"/>
              <a:chOff x="7397486" y="3834888"/>
              <a:chExt cx="3353231" cy="188459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7397486" y="3834888"/>
                <a:ext cx="1918448" cy="1884593"/>
              </a:xfrm>
              <a:prstGeom prst="rect">
                <a:avLst/>
              </a:prstGeom>
              <a:solidFill>
                <a:srgbClr val="59C007"/>
              </a:solidFill>
              <a:ln>
                <a:solidFill>
                  <a:srgbClr val="59C0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endParaRPr lang="en-US" dirty="0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21779" y="4498087"/>
                <a:ext cx="928938" cy="938125"/>
              </a:xfrm>
              <a:prstGeom prst="rect">
                <a:avLst/>
              </a:prstGeom>
            </p:spPr>
          </p:pic>
        </p:grpSp>
      </p:grpSp>
      <p:sp>
        <p:nvSpPr>
          <p:cNvPr id="6" name="TextBox 5"/>
          <p:cNvSpPr txBox="1"/>
          <p:nvPr/>
        </p:nvSpPr>
        <p:spPr>
          <a:xfrm>
            <a:off x="1722524" y="1456286"/>
            <a:ext cx="394447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100" dirty="0" smtClean="0">
                <a:solidFill>
                  <a:srgbClr val="0086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Introducción</a:t>
            </a:r>
            <a:endParaRPr lang="en-US" sz="3100" dirty="0">
              <a:solidFill>
                <a:srgbClr val="0086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7505" y="4203924"/>
            <a:ext cx="1918448" cy="1884437"/>
          </a:xfrm>
          <a:prstGeom prst="rect">
            <a:avLst/>
          </a:prstGeom>
          <a:solidFill>
            <a:srgbClr val="0086FF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198134" y="4116689"/>
            <a:ext cx="546090" cy="546944"/>
            <a:chOff x="2823782" y="1771595"/>
            <a:chExt cx="546090" cy="546944"/>
          </a:xfrm>
        </p:grpSpPr>
        <p:sp>
          <p:nvSpPr>
            <p:cNvPr id="47" name="1 Triángulo rectángulo"/>
            <p:cNvSpPr/>
            <p:nvPr/>
          </p:nvSpPr>
          <p:spPr>
            <a:xfrm flipH="1" flipV="1">
              <a:off x="2823782" y="1853535"/>
              <a:ext cx="469360" cy="465004"/>
            </a:xfrm>
            <a:prstGeom prst="rtTriangl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pic>
          <p:nvPicPr>
            <p:cNvPr id="48" name="Picture 3" descr="C:\Users\f_vargas\Downloads\metro.icons\white, without circle\check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2672" y="1771595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TextBox 39"/>
          <p:cNvSpPr txBox="1"/>
          <p:nvPr/>
        </p:nvSpPr>
        <p:spPr>
          <a:xfrm>
            <a:off x="7964582" y="4203924"/>
            <a:ext cx="19426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5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Riesgos</a:t>
            </a:r>
            <a:endParaRPr lang="en-US" sz="25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074" name="Picture 2" descr="C:\Users\alumnos\Desktop\10705258_10202889156812344_1067253915_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896" y="4170502"/>
            <a:ext cx="1957152" cy="191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alumnos\Desktop\10660726_10202889156772343_576590086_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524" y="2179337"/>
            <a:ext cx="4008011" cy="19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17"/>
          <p:cNvSpPr txBox="1"/>
          <p:nvPr/>
        </p:nvSpPr>
        <p:spPr>
          <a:xfrm>
            <a:off x="1837097" y="4269867"/>
            <a:ext cx="159571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5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Acerca del Proyecto </a:t>
            </a:r>
          </a:p>
          <a:p>
            <a:endParaRPr lang="en-US" sz="25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TextBox 28"/>
          <p:cNvSpPr txBox="1"/>
          <p:nvPr/>
        </p:nvSpPr>
        <p:spPr>
          <a:xfrm>
            <a:off x="7964581" y="5653910"/>
            <a:ext cx="657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67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1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835" y="480709"/>
            <a:ext cx="2068195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altLang="zh-CN" sz="37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Objetivos</a:t>
            </a:r>
            <a:endParaRPr lang="zh-CN" altLang="en-US" sz="3733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Microsoft JhengHei" pitchFamily="34" charset="-120"/>
              <a:cs typeface="Segoe UI Light" panose="020B0502040204020203" pitchFamily="34" charset="0"/>
            </a:endParaRPr>
          </a:p>
        </p:txBody>
      </p:sp>
      <p:sp>
        <p:nvSpPr>
          <p:cNvPr id="10" name="Rectangle 15"/>
          <p:cNvSpPr/>
          <p:nvPr/>
        </p:nvSpPr>
        <p:spPr>
          <a:xfrm>
            <a:off x="-1904" y="3834889"/>
            <a:ext cx="152425" cy="1884438"/>
          </a:xfrm>
          <a:prstGeom prst="rect">
            <a:avLst/>
          </a:prstGeom>
          <a:solidFill>
            <a:srgbClr val="59C00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6"/>
          <p:cNvSpPr/>
          <p:nvPr/>
        </p:nvSpPr>
        <p:spPr>
          <a:xfrm>
            <a:off x="0" y="1845549"/>
            <a:ext cx="154745" cy="1897599"/>
          </a:xfrm>
          <a:prstGeom prst="rect">
            <a:avLst/>
          </a:prstGeom>
          <a:solidFill>
            <a:srgbClr val="59C00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1 Rectángulo"/>
          <p:cNvSpPr/>
          <p:nvPr/>
        </p:nvSpPr>
        <p:spPr>
          <a:xfrm>
            <a:off x="5900344" y="190544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b="1" cap="small" dirty="0"/>
              <a:t>Objetivo 1 – Rutinas HIIT</a:t>
            </a:r>
          </a:p>
          <a:p>
            <a:r>
              <a:rPr lang="es-PE" i="1" dirty="0"/>
              <a:t>Ofrecer al usuario diferentes rutinas de </a:t>
            </a:r>
            <a:r>
              <a:rPr lang="es-PE" i="1" dirty="0" smtClean="0"/>
              <a:t>ejercicios, y elegir el que se adapte.</a:t>
            </a:r>
            <a:endParaRPr lang="es-PE" dirty="0" smtClean="0"/>
          </a:p>
          <a:p>
            <a:r>
              <a:rPr lang="es-PE" dirty="0" smtClean="0"/>
              <a:t> </a:t>
            </a:r>
          </a:p>
          <a:p>
            <a:r>
              <a:rPr lang="es-PE" b="1" cap="small" dirty="0" smtClean="0"/>
              <a:t>Objetivo </a:t>
            </a:r>
            <a:r>
              <a:rPr lang="es-PE" b="1" cap="small" dirty="0"/>
              <a:t>2 – Cronómetro</a:t>
            </a:r>
          </a:p>
          <a:p>
            <a:r>
              <a:rPr lang="es-PE" i="1" dirty="0"/>
              <a:t>Entregar al usuario un cronómetro para la óptima ejecución de su rutina elegida o creada.</a:t>
            </a:r>
            <a:endParaRPr lang="es-PE" dirty="0"/>
          </a:p>
          <a:p>
            <a:r>
              <a:rPr lang="es-PE" dirty="0"/>
              <a:t> </a:t>
            </a:r>
          </a:p>
          <a:p>
            <a:r>
              <a:rPr lang="es-PE" b="1" cap="small" dirty="0"/>
              <a:t>Objetivo 3 – Consejos y Dietas</a:t>
            </a:r>
          </a:p>
          <a:p>
            <a:r>
              <a:rPr lang="es-PE" i="1" dirty="0"/>
              <a:t>Brindar al usuario una sección de consejos y dietas para el mejor aprovechamiento de los ejercicios.</a:t>
            </a:r>
            <a:endParaRPr lang="es-PE" dirty="0"/>
          </a:p>
          <a:p>
            <a:r>
              <a:rPr lang="es-PE" dirty="0"/>
              <a:t> </a:t>
            </a:r>
          </a:p>
        </p:txBody>
      </p:sp>
      <p:pic>
        <p:nvPicPr>
          <p:cNvPr id="4098" name="Picture 2" descr="http://cdn.revistagq.com/uploads/images/thumbs/201219/crossfit_3560_645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6" y="1845549"/>
            <a:ext cx="5352882" cy="387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93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835" y="480709"/>
            <a:ext cx="4384598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Detalles del Proyecto</a:t>
            </a:r>
            <a:endParaRPr lang="zh-CN" altLang="en-US" sz="3733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Microsoft JhengHei" pitchFamily="34" charset="-120"/>
              <a:cs typeface="Segoe UI Ligh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48089" y="1130337"/>
            <a:ext cx="4992555" cy="558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cap="small" dirty="0"/>
              <a:t>Descripción del Problema</a:t>
            </a:r>
          </a:p>
          <a:p>
            <a:r>
              <a:rPr lang="es-PE" b="1" i="1" dirty="0"/>
              <a:t>No existe </a:t>
            </a:r>
            <a:r>
              <a:rPr lang="es-PE" i="1" dirty="0"/>
              <a:t>en el mercado una aplicación que ofrezca una lista de rutinas con la metodología HIIT y/o ejercicios que se puedan realizar con un control, así mismo no te ofrecen la opción de crear tu propia </a:t>
            </a:r>
            <a:r>
              <a:rPr lang="es-PE" i="1" dirty="0" smtClean="0"/>
              <a:t>rutina</a:t>
            </a:r>
          </a:p>
          <a:p>
            <a:r>
              <a:rPr lang="es-PE" dirty="0"/>
              <a:t> </a:t>
            </a:r>
          </a:p>
          <a:p>
            <a:r>
              <a:rPr lang="es-PE" b="1" cap="small" dirty="0"/>
              <a:t>Principales Causas</a:t>
            </a:r>
          </a:p>
          <a:p>
            <a:r>
              <a:rPr lang="es-PE" b="1" i="1" dirty="0"/>
              <a:t>Poco conocimiento </a:t>
            </a:r>
            <a:r>
              <a:rPr lang="es-PE" i="1" dirty="0"/>
              <a:t>acerca de lo que son las rutinas utilizando la metodología HIIT.</a:t>
            </a:r>
            <a:endParaRPr lang="es-PE" sz="1200" dirty="0"/>
          </a:p>
          <a:p>
            <a:r>
              <a:rPr lang="es-PE" dirty="0"/>
              <a:t> </a:t>
            </a:r>
          </a:p>
          <a:p>
            <a:r>
              <a:rPr lang="es-PE" dirty="0"/>
              <a:t> </a:t>
            </a:r>
          </a:p>
          <a:p>
            <a:r>
              <a:rPr lang="es-PE" b="1" cap="small" dirty="0"/>
              <a:t>Propuesta de Solución</a:t>
            </a:r>
          </a:p>
          <a:p>
            <a:r>
              <a:rPr lang="es-PE" b="1" i="1" dirty="0"/>
              <a:t>Desarrollar una aplicación</a:t>
            </a:r>
            <a:r>
              <a:rPr lang="es-PE" i="1" dirty="0"/>
              <a:t> alineada a la metodología HIIT, permitiendo un control sobre las rutinas HIIT, una lista detallada de las rutinas ya definidas, una lista de ejercicios detallada con gráficos descriptivos. </a:t>
            </a:r>
            <a:r>
              <a:rPr lang="es-PE" dirty="0"/>
              <a:t> </a:t>
            </a:r>
          </a:p>
          <a:p>
            <a:r>
              <a:rPr lang="es-PE" dirty="0"/>
              <a:t> </a:t>
            </a:r>
          </a:p>
          <a:p>
            <a:endParaRPr lang="zh-CN" altLang="en-US" sz="1467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1904" y="3834889"/>
            <a:ext cx="152425" cy="1884438"/>
          </a:xfrm>
          <a:prstGeom prst="rect">
            <a:avLst/>
          </a:prstGeom>
          <a:solidFill>
            <a:srgbClr val="59C00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1845549"/>
            <a:ext cx="154745" cy="1897599"/>
          </a:xfrm>
          <a:prstGeom prst="rect">
            <a:avLst/>
          </a:prstGeom>
          <a:solidFill>
            <a:srgbClr val="59C00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4" descr="http://www.crossfitkrig.com/wp-content/uploads/2013/04/imag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3" y="1845549"/>
            <a:ext cx="5352882" cy="387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2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835" y="480709"/>
            <a:ext cx="120417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Hitos</a:t>
            </a:r>
            <a:endParaRPr lang="zh-CN" altLang="en-US" sz="3733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Microsoft JhengHei" pitchFamily="34" charset="-120"/>
              <a:cs typeface="Segoe UI Ligh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4834" y="1176457"/>
            <a:ext cx="74892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s-PE" i="1" dirty="0" smtClean="0"/>
              <a:t>Recopilación </a:t>
            </a:r>
            <a:r>
              <a:rPr lang="es-PE" i="1" dirty="0"/>
              <a:t>de la información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s-PE" i="1" dirty="0"/>
              <a:t>Análisis y Definición de las interfaces a implementar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s-PE" i="1" dirty="0"/>
              <a:t>Diseño de los bosquejos de las interfaces a implementar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s-PE" i="1" dirty="0"/>
              <a:t>Diseño de las interfaces en el App Inventor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s-PE" i="1" dirty="0"/>
              <a:t>Conexión entre todas las interfaces.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s-PE" i="1" dirty="0"/>
              <a:t>Entrega de los diseños de la aplicación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s-PE" i="1" dirty="0"/>
              <a:t>Definición de la base de datos a utilizar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s-PE" i="1" dirty="0"/>
              <a:t>Codificación de cada una de las interfaces de la aplicación a través del App </a:t>
            </a:r>
            <a:r>
              <a:rPr lang="es-PE" i="1" dirty="0" smtClean="0"/>
              <a:t>Inventor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s-PE" i="1" dirty="0" smtClean="0"/>
              <a:t>Conexión </a:t>
            </a:r>
            <a:r>
              <a:rPr lang="es-PE" i="1" dirty="0"/>
              <a:t>de la base datos con la aplicación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s-PE" i="1" dirty="0"/>
              <a:t>Pruebas </a:t>
            </a:r>
            <a:r>
              <a:rPr lang="es-PE" i="1" dirty="0" err="1"/>
              <a:t>Alphas</a:t>
            </a:r>
            <a:r>
              <a:rPr lang="es-PE" i="1" dirty="0"/>
              <a:t> de la Aplicación</a:t>
            </a:r>
          </a:p>
          <a:p>
            <a:endParaRPr lang="es-PE" dirty="0" smtClean="0"/>
          </a:p>
        </p:txBody>
      </p:sp>
      <p:sp>
        <p:nvSpPr>
          <p:cNvPr id="15" name="Rectangle 15"/>
          <p:cNvSpPr/>
          <p:nvPr/>
        </p:nvSpPr>
        <p:spPr>
          <a:xfrm>
            <a:off x="-1904" y="3834889"/>
            <a:ext cx="152425" cy="1884438"/>
          </a:xfrm>
          <a:prstGeom prst="rect">
            <a:avLst/>
          </a:prstGeom>
          <a:solidFill>
            <a:srgbClr val="59C00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6"/>
          <p:cNvSpPr/>
          <p:nvPr/>
        </p:nvSpPr>
        <p:spPr>
          <a:xfrm>
            <a:off x="0" y="1845549"/>
            <a:ext cx="154745" cy="1897599"/>
          </a:xfrm>
          <a:prstGeom prst="rect">
            <a:avLst/>
          </a:prstGeom>
          <a:solidFill>
            <a:srgbClr val="59C00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8959862" y="1176457"/>
            <a:ext cx="248602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3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835" y="480709"/>
            <a:ext cx="1745991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Alcance</a:t>
            </a:r>
            <a:endParaRPr lang="zh-CN" altLang="en-US" sz="3733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Microsoft JhengHei" pitchFamily="34" charset="-120"/>
              <a:cs typeface="Segoe UI Ligh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0890" y="1212035"/>
            <a:ext cx="735438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cap="small" dirty="0" smtClean="0"/>
              <a:t>Requerimientos Funcionales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s-PE" i="1" dirty="0"/>
              <a:t>La aplicación tiene  un menú visual para todas las opciones.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s-PE" i="1" dirty="0"/>
              <a:t>La aplicación tiene  un menú lateral con las mismas.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s-PE" i="1" dirty="0"/>
              <a:t>La aplicación muestra una lista de rutinas precargadas.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s-PE" i="1" dirty="0"/>
              <a:t>La aplicación permite que al seleccionar una rutina mostrará el detalle de la misma.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s-PE" i="1" dirty="0"/>
              <a:t>La aplicación permite que al presionar un botón se dará inicio a la rutina mostrando un cronómetro con la fase en la que se encuentra.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s-PE" i="1" dirty="0"/>
              <a:t>La aplicación permite una lista de ejercicios precargados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s-PE" i="1" dirty="0"/>
              <a:t>La aplicación permite que al seleccionar un ejercicio se mostrará la descripción del mismo así como una imagen.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s-PE" i="1" dirty="0"/>
              <a:t>La aplicación permite la creación de rutinas nuevas de acuerdo a la necesidad del usuario y en base 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s-PE" i="1" dirty="0"/>
              <a:t>La aplicación muestra una lista de dietas precargadas y al seleccionarlas se desplegará toda la información de esta.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s-PE" i="1" dirty="0"/>
              <a:t>La aplicación muestra información respecto a las consideraciones que se deben tomar en cuenta para realizar una rutina HIIT.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s-PE" i="1" dirty="0"/>
              <a:t>El sistema permite la creación de Ejercicios.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s-PE" i="1" dirty="0"/>
              <a:t>El sistema permite la creación de Dietas.</a:t>
            </a:r>
          </a:p>
          <a:p>
            <a:endParaRPr lang="es-PE" b="1" cap="small" dirty="0" smtClean="0"/>
          </a:p>
          <a:p>
            <a:endParaRPr lang="es-PE" b="1" cap="small" dirty="0"/>
          </a:p>
        </p:txBody>
      </p:sp>
      <p:sp>
        <p:nvSpPr>
          <p:cNvPr id="5" name="Rectangle 15"/>
          <p:cNvSpPr/>
          <p:nvPr/>
        </p:nvSpPr>
        <p:spPr>
          <a:xfrm>
            <a:off x="-1904" y="3834889"/>
            <a:ext cx="152425" cy="1884438"/>
          </a:xfrm>
          <a:prstGeom prst="rect">
            <a:avLst/>
          </a:prstGeom>
          <a:solidFill>
            <a:srgbClr val="59C00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6"/>
          <p:cNvSpPr/>
          <p:nvPr/>
        </p:nvSpPr>
        <p:spPr>
          <a:xfrm>
            <a:off x="0" y="1845549"/>
            <a:ext cx="154745" cy="1897599"/>
          </a:xfrm>
          <a:prstGeom prst="rect">
            <a:avLst/>
          </a:prstGeom>
          <a:solidFill>
            <a:srgbClr val="59C00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2" name="Picture 4" descr="http://diginomica.com/wp-content/uploads/2013/12/Fotolia-Warakorn-55543104_Sub_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19" y="1510320"/>
            <a:ext cx="3925389" cy="284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53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835" y="480709"/>
            <a:ext cx="1699504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Riesgos</a:t>
            </a:r>
            <a:endParaRPr lang="zh-CN" altLang="en-US" sz="3733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Microsoft JhengHei" pitchFamily="34" charset="-120"/>
              <a:cs typeface="Segoe UI Ligh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4835" y="1176457"/>
            <a:ext cx="74892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i="1" dirty="0"/>
              <a:t>Tiempos de implementación</a:t>
            </a:r>
          </a:p>
          <a:p>
            <a:r>
              <a:rPr lang="es-PE" i="1" dirty="0"/>
              <a:t>Disponibilidad de los recursos de proyecto</a:t>
            </a:r>
          </a:p>
          <a:p>
            <a:r>
              <a:rPr lang="es-PE" i="1" dirty="0"/>
              <a:t>Otra aplicación en el mercado que cumpla las </a:t>
            </a:r>
            <a:r>
              <a:rPr lang="es-PE" i="1" dirty="0" smtClean="0"/>
              <a:t>mismas </a:t>
            </a:r>
            <a:r>
              <a:rPr lang="es-PE" i="1" dirty="0"/>
              <a:t>funcionalidades</a:t>
            </a:r>
          </a:p>
          <a:p>
            <a:r>
              <a:rPr lang="es-PE" i="1" dirty="0"/>
              <a:t>Limitaciones propias de la herramienta de </a:t>
            </a:r>
            <a:r>
              <a:rPr lang="es-PE" i="1" dirty="0" smtClean="0"/>
              <a:t>trabajo</a:t>
            </a:r>
          </a:p>
          <a:p>
            <a:r>
              <a:rPr lang="es-PE" i="1" dirty="0" smtClean="0"/>
              <a:t>Problemas en la base de datos con </a:t>
            </a:r>
            <a:r>
              <a:rPr lang="es-PE" i="1" dirty="0" err="1" smtClean="0"/>
              <a:t>fusiontables</a:t>
            </a:r>
            <a:endParaRPr lang="es-PE" i="1" dirty="0" smtClean="0"/>
          </a:p>
          <a:p>
            <a:endParaRPr lang="es-PE" i="1" dirty="0"/>
          </a:p>
        </p:txBody>
      </p:sp>
      <p:sp>
        <p:nvSpPr>
          <p:cNvPr id="4" name="Rectangle 15"/>
          <p:cNvSpPr/>
          <p:nvPr/>
        </p:nvSpPr>
        <p:spPr>
          <a:xfrm>
            <a:off x="-1904" y="3834889"/>
            <a:ext cx="152425" cy="1884438"/>
          </a:xfrm>
          <a:prstGeom prst="rect">
            <a:avLst/>
          </a:prstGeom>
          <a:solidFill>
            <a:srgbClr val="59C00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16"/>
          <p:cNvSpPr/>
          <p:nvPr/>
        </p:nvSpPr>
        <p:spPr>
          <a:xfrm>
            <a:off x="0" y="1845549"/>
            <a:ext cx="154745" cy="1897599"/>
          </a:xfrm>
          <a:prstGeom prst="rect">
            <a:avLst/>
          </a:prstGeom>
          <a:solidFill>
            <a:srgbClr val="59C00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6" name="Picture 2" descr="http://michaelworsman.com/wp-content/uploads/2013/10/RiskReward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191" y="2743203"/>
            <a:ext cx="5249820" cy="349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staffingstream.wpengine.netdna-cdn.com/wp-content/uploads/2013/05/time-to-ac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339" y="3691069"/>
            <a:ext cx="4015955" cy="254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02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835" y="480709"/>
            <a:ext cx="211724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Interfaces</a:t>
            </a:r>
            <a:endParaRPr lang="zh-CN" altLang="en-US" sz="3733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Microsoft JhengHei" pitchFamily="34" charset="-120"/>
              <a:cs typeface="Segoe UI Light" panose="020B0502040204020203" pitchFamily="34" charset="0"/>
            </a:endParaRPr>
          </a:p>
        </p:txBody>
      </p:sp>
      <p:pic>
        <p:nvPicPr>
          <p:cNvPr id="4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44835" y="1147495"/>
            <a:ext cx="2609850" cy="4417695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235131" y="5770658"/>
            <a:ext cx="117304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/>
              <a:t>Rutina: </a:t>
            </a:r>
            <a:r>
              <a:rPr lang="es-PE" dirty="0">
                <a:hlinkClick r:id="rId4"/>
              </a:rPr>
              <a:t>https://</a:t>
            </a:r>
            <a:r>
              <a:rPr lang="es-PE" dirty="0" smtClean="0">
                <a:hlinkClick r:id="rId4"/>
              </a:rPr>
              <a:t>www.fluidui.com/editor/live/preview/p_r4hSuP05kahRKW5LZL2cTCXcReaHsah1.1411069746540</a:t>
            </a:r>
            <a:endParaRPr lang="es-PE" dirty="0" smtClean="0"/>
          </a:p>
          <a:p>
            <a:r>
              <a:rPr lang="es-PE" dirty="0"/>
              <a:t>Ejercicios y dietas: </a:t>
            </a:r>
            <a:r>
              <a:rPr lang="es-PE" dirty="0">
                <a:hlinkClick r:id="rId5"/>
              </a:rPr>
              <a:t>https://</a:t>
            </a:r>
            <a:r>
              <a:rPr lang="es-PE" dirty="0" smtClean="0">
                <a:hlinkClick r:id="rId5"/>
              </a:rPr>
              <a:t>www.fluidui.com/editor/live/preview/p_e430CVkyHfP4WHd92cHhW8qKsT4tXvkp.1411060788118</a:t>
            </a:r>
            <a:endParaRPr lang="es-PE" dirty="0" smtClean="0"/>
          </a:p>
          <a:p>
            <a:endParaRPr lang="es-PE" dirty="0"/>
          </a:p>
        </p:txBody>
      </p:sp>
      <p:pic>
        <p:nvPicPr>
          <p:cNvPr id="7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3575925" y="1147494"/>
            <a:ext cx="2425065" cy="4417695"/>
          </a:xfrm>
          <a:prstGeom prst="rect">
            <a:avLst/>
          </a:prstGeom>
        </p:spPr>
      </p:pic>
      <p:pic>
        <p:nvPicPr>
          <p:cNvPr id="8" name="Picture 15"/>
          <p:cNvPicPr/>
          <p:nvPr/>
        </p:nvPicPr>
        <p:blipFill>
          <a:blip r:embed="rId7"/>
          <a:stretch>
            <a:fillRect/>
          </a:stretch>
        </p:blipFill>
        <p:spPr>
          <a:xfrm>
            <a:off x="6099096" y="1127900"/>
            <a:ext cx="2486025" cy="4437289"/>
          </a:xfrm>
          <a:prstGeom prst="rect">
            <a:avLst/>
          </a:prstGeom>
        </p:spPr>
      </p:pic>
      <p:pic>
        <p:nvPicPr>
          <p:cNvPr id="9" name="Picture 16"/>
          <p:cNvPicPr/>
          <p:nvPr/>
        </p:nvPicPr>
        <p:blipFill>
          <a:blip r:embed="rId8"/>
          <a:stretch>
            <a:fillRect/>
          </a:stretch>
        </p:blipFill>
        <p:spPr>
          <a:xfrm>
            <a:off x="8735977" y="1127900"/>
            <a:ext cx="2663825" cy="4417694"/>
          </a:xfrm>
          <a:prstGeom prst="rect">
            <a:avLst/>
          </a:prstGeom>
        </p:spPr>
      </p:pic>
      <p:sp>
        <p:nvSpPr>
          <p:cNvPr id="10" name="Rectangle 15"/>
          <p:cNvSpPr/>
          <p:nvPr/>
        </p:nvSpPr>
        <p:spPr>
          <a:xfrm>
            <a:off x="-1904" y="3834889"/>
            <a:ext cx="152425" cy="1884438"/>
          </a:xfrm>
          <a:prstGeom prst="rect">
            <a:avLst/>
          </a:prstGeom>
          <a:solidFill>
            <a:srgbClr val="59C00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6"/>
          <p:cNvSpPr/>
          <p:nvPr/>
        </p:nvSpPr>
        <p:spPr>
          <a:xfrm>
            <a:off x="0" y="1845549"/>
            <a:ext cx="154745" cy="1897599"/>
          </a:xfrm>
          <a:prstGeom prst="rect">
            <a:avLst/>
          </a:prstGeom>
          <a:solidFill>
            <a:srgbClr val="59C00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835" y="480709"/>
            <a:ext cx="3594254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733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Aplicación</a:t>
            </a:r>
            <a:r>
              <a:rPr lang="en-US" altLang="zh-CN" sz="37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Microsoft JhengHei" pitchFamily="34" charset="-120"/>
                <a:cs typeface="Segoe UI Light" panose="020B0502040204020203" pitchFamily="34" charset="0"/>
              </a:rPr>
              <a:t> Demo</a:t>
            </a:r>
          </a:p>
        </p:txBody>
      </p:sp>
      <p:sp>
        <p:nvSpPr>
          <p:cNvPr id="10" name="Rectangle 15"/>
          <p:cNvSpPr/>
          <p:nvPr/>
        </p:nvSpPr>
        <p:spPr>
          <a:xfrm>
            <a:off x="-1904" y="3834889"/>
            <a:ext cx="152425" cy="1884438"/>
          </a:xfrm>
          <a:prstGeom prst="rect">
            <a:avLst/>
          </a:prstGeom>
          <a:solidFill>
            <a:srgbClr val="59C00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6"/>
          <p:cNvSpPr/>
          <p:nvPr/>
        </p:nvSpPr>
        <p:spPr>
          <a:xfrm>
            <a:off x="0" y="1845549"/>
            <a:ext cx="154745" cy="1897599"/>
          </a:xfrm>
          <a:prstGeom prst="rect">
            <a:avLst/>
          </a:prstGeom>
          <a:solidFill>
            <a:srgbClr val="59C00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 descr="G:\App Flujo Real\Screenshot_2014-10-16-17-08-1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157" y="1147494"/>
            <a:ext cx="2995386" cy="532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44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9959</TotalTime>
  <Words>586</Words>
  <Application>Microsoft Office PowerPoint</Application>
  <PresentationFormat>Personalizado</PresentationFormat>
  <Paragraphs>114</Paragraphs>
  <Slides>14</Slides>
  <Notes>13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Marketing</dc:title>
  <dc:creator>Jose Torres Cardenas</dc:creator>
  <cp:lastModifiedBy>alumnos</cp:lastModifiedBy>
  <cp:revision>520</cp:revision>
  <dcterms:created xsi:type="dcterms:W3CDTF">2013-02-02T17:01:11Z</dcterms:created>
  <dcterms:modified xsi:type="dcterms:W3CDTF">2014-10-17T00:34:01Z</dcterms:modified>
</cp:coreProperties>
</file>